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7" r:id="rId1"/>
  </p:sldMasterIdLst>
  <p:sldIdLst>
    <p:sldId id="259" r:id="rId2"/>
    <p:sldId id="267" r:id="rId3"/>
    <p:sldId id="268" r:id="rId4"/>
    <p:sldId id="269" r:id="rId5"/>
    <p:sldId id="270" r:id="rId6"/>
    <p:sldId id="271" r:id="rId7"/>
    <p:sldId id="274" r:id="rId8"/>
    <p:sldId id="272" r:id="rId9"/>
    <p:sldId id="273" r:id="rId10"/>
    <p:sldId id="275" r:id="rId11"/>
    <p:sldId id="276" r:id="rId12"/>
    <p:sldId id="260" r:id="rId13"/>
    <p:sldId id="261" r:id="rId14"/>
    <p:sldId id="262" r:id="rId15"/>
    <p:sldId id="263" r:id="rId16"/>
    <p:sldId id="264" r:id="rId17"/>
    <p:sldId id="265" r:id="rId18"/>
    <p:sldId id="266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49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CA8A4-7C62-418C-BCF0-F98CFB71FA6E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FAF9-8A28-490F-BF28-1FE5C56425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1764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CA8A4-7C62-418C-BCF0-F98CFB71FA6E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FAF9-8A28-490F-BF28-1FE5C56425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7305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CA8A4-7C62-418C-BCF0-F98CFB71FA6E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FAF9-8A28-490F-BF28-1FE5C56425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402810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CA8A4-7C62-418C-BCF0-F98CFB71FA6E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FAF9-8A28-490F-BF28-1FE5C56425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1480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CA8A4-7C62-418C-BCF0-F98CFB71FA6E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FAF9-8A28-490F-BF28-1FE5C56425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8130183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CA8A4-7C62-418C-BCF0-F98CFB71FA6E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FAF9-8A28-490F-BF28-1FE5C56425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53547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CA8A4-7C62-418C-BCF0-F98CFB71FA6E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FAF9-8A28-490F-BF28-1FE5C56425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88862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CA8A4-7C62-418C-BCF0-F98CFB71FA6E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FAF9-8A28-490F-BF28-1FE5C56425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0437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CA8A4-7C62-418C-BCF0-F98CFB71FA6E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FAF9-8A28-490F-BF28-1FE5C56425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7203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CA8A4-7C62-418C-BCF0-F98CFB71FA6E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FAF9-8A28-490F-BF28-1FE5C56425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2951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CA8A4-7C62-418C-BCF0-F98CFB71FA6E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FAF9-8A28-490F-BF28-1FE5C56425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1760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CA8A4-7C62-418C-BCF0-F98CFB71FA6E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FAF9-8A28-490F-BF28-1FE5C56425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3912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CA8A4-7C62-418C-BCF0-F98CFB71FA6E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FAF9-8A28-490F-BF28-1FE5C56425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2066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CA8A4-7C62-418C-BCF0-F98CFB71FA6E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FAF9-8A28-490F-BF28-1FE5C56425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9830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CA8A4-7C62-418C-BCF0-F98CFB71FA6E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FAF9-8A28-490F-BF28-1FE5C56425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3041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CA8A4-7C62-418C-BCF0-F98CFB71FA6E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FAF9-8A28-490F-BF28-1FE5C56425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9776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3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CA8A4-7C62-418C-BCF0-F98CFB71FA6E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375FAF9-8A28-490F-BF28-1FE5C56425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6416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  <p:sldLayoutId id="2147484019" r:id="rId2"/>
    <p:sldLayoutId id="2147484020" r:id="rId3"/>
    <p:sldLayoutId id="2147484021" r:id="rId4"/>
    <p:sldLayoutId id="2147484022" r:id="rId5"/>
    <p:sldLayoutId id="2147484023" r:id="rId6"/>
    <p:sldLayoutId id="2147484024" r:id="rId7"/>
    <p:sldLayoutId id="2147484025" r:id="rId8"/>
    <p:sldLayoutId id="2147484026" r:id="rId9"/>
    <p:sldLayoutId id="2147484027" r:id="rId10"/>
    <p:sldLayoutId id="2147484028" r:id="rId11"/>
    <p:sldLayoutId id="2147484029" r:id="rId12"/>
    <p:sldLayoutId id="2147484030" r:id="rId13"/>
    <p:sldLayoutId id="2147484031" r:id="rId14"/>
    <p:sldLayoutId id="2147484032" r:id="rId15"/>
    <p:sldLayoutId id="214748403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sad-16.ru/vg24/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149D102-5673-42A2-8F44-50F6F38AA20F}"/>
              </a:ext>
            </a:extLst>
          </p:cNvPr>
          <p:cNvSpPr txBox="1"/>
          <p:nvPr/>
        </p:nvSpPr>
        <p:spPr>
          <a:xfrm>
            <a:off x="539552" y="116632"/>
            <a:ext cx="7920880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Муниципальное дошкольное образовательное учреждение </a:t>
            </a:r>
          </a:p>
          <a:p>
            <a:pPr algn="ctr"/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«Детский сад № 16 «Искорка». поселка Искра Буденновского района»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69265"/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469265">
              <a:spcBef>
                <a:spcPts val="30"/>
              </a:spcBef>
              <a:spcAft>
                <a:spcPts val="0"/>
              </a:spcAft>
            </a:pPr>
            <a:r>
              <a:rPr lang="ru-RU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9E6DF89-DFD1-4F24-A433-E4AC90D2FF2B}"/>
              </a:ext>
            </a:extLst>
          </p:cNvPr>
          <p:cNvSpPr txBox="1"/>
          <p:nvPr/>
        </p:nvSpPr>
        <p:spPr>
          <a:xfrm>
            <a:off x="-252536" y="1412776"/>
            <a:ext cx="9001000" cy="34773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6600" b="1" i="1" u="none" strike="noStrike" dirty="0">
                <a:effectLst/>
                <a:latin typeface="Times New Roman" panose="02020603050405020304" pitchFamily="18" charset="0"/>
              </a:rPr>
              <a:t>Портфолио</a:t>
            </a:r>
            <a:endParaRPr lang="ru-RU" sz="2000" b="1" i="0" dirty="0">
              <a:effectLst/>
              <a:latin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800" b="1" i="1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профессиональной деятельности</a:t>
            </a:r>
            <a:endParaRPr lang="ru-RU" sz="28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800" b="1" i="1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Музыкального руководителя</a:t>
            </a:r>
            <a:endParaRPr lang="ru-RU" sz="28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Газимагомедовой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Патимат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Раджабовны</a:t>
            </a:r>
            <a:endParaRPr lang="ru-RU" sz="28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2487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4DEC72A-5717-47F4-8F9A-EEDC5E3775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332656"/>
            <a:ext cx="7164288" cy="322840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FF93601-95D3-4F5B-9E19-A089C3E5E0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9832" y="3945909"/>
            <a:ext cx="5724128" cy="25794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B764679-5960-4D2A-BCC0-60953A25FCDD}"/>
              </a:ext>
            </a:extLst>
          </p:cNvPr>
          <p:cNvSpPr txBox="1"/>
          <p:nvPr/>
        </p:nvSpPr>
        <p:spPr>
          <a:xfrm>
            <a:off x="-753834" y="4077072"/>
            <a:ext cx="45874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народного единства</a:t>
            </a:r>
          </a:p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2023г</a:t>
            </a:r>
          </a:p>
        </p:txBody>
      </p:sp>
    </p:spTree>
    <p:extLst>
      <p:ext uri="{BB962C8B-B14F-4D97-AF65-F5344CB8AC3E}">
        <p14:creationId xmlns:p14="http://schemas.microsoft.com/office/powerpoint/2010/main" xmlns="" val="3662117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3B374CB-0BB6-414C-891E-21970F81DE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60648"/>
            <a:ext cx="4536504" cy="340521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B92F38E-AC16-495D-B121-65DB6FD9C1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2852936"/>
            <a:ext cx="3871250" cy="292494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532CF28-ED0B-4F2C-9DC9-602B8C071C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3956130"/>
            <a:ext cx="3582144" cy="268660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DD7446C-A41E-46AA-B746-78B1CF17B1AE}"/>
              </a:ext>
            </a:extLst>
          </p:cNvPr>
          <p:cNvSpPr txBox="1"/>
          <p:nvPr/>
        </p:nvSpPr>
        <p:spPr>
          <a:xfrm>
            <a:off x="3851920" y="1316923"/>
            <a:ext cx="45874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Матери</a:t>
            </a:r>
          </a:p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2023г</a:t>
            </a:r>
          </a:p>
        </p:txBody>
      </p:sp>
    </p:spTree>
    <p:extLst>
      <p:ext uri="{BB962C8B-B14F-4D97-AF65-F5344CB8AC3E}">
        <p14:creationId xmlns:p14="http://schemas.microsoft.com/office/powerpoint/2010/main" xmlns="" val="2800444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FEC5FEC-BB02-4A7E-B97C-E143FAEB7D07}"/>
              </a:ext>
            </a:extLst>
          </p:cNvPr>
          <p:cNvSpPr txBox="1"/>
          <p:nvPr/>
        </p:nvSpPr>
        <p:spPr>
          <a:xfrm>
            <a:off x="-252536" y="1340768"/>
            <a:ext cx="9036496" cy="2397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i="1" u="none" strike="noStrike" dirty="0">
                <a:effectLst/>
                <a:latin typeface="Times New Roman" panose="02020603050405020304" pitchFamily="18" charset="0"/>
              </a:rPr>
              <a:t>Самоанализ</a:t>
            </a:r>
          </a:p>
          <a:p>
            <a:pPr algn="ctr"/>
            <a:endParaRPr lang="ru-RU" sz="3600" b="1" i="0" dirty="0">
              <a:effectLst/>
              <a:latin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1800" b="1" i="0" u="none" strike="noStrike" dirty="0">
                <a:effectLst/>
                <a:latin typeface="Times New Roman" panose="02020603050405020304" pitchFamily="18" charset="0"/>
              </a:rPr>
              <a:t>профессиональной педагогической деятельности</a:t>
            </a:r>
            <a:endParaRPr lang="ru-RU" sz="2000" b="1" i="0" dirty="0">
              <a:effectLst/>
              <a:latin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1800" b="1" i="0" u="none" strike="noStrike" dirty="0">
                <a:effectLst/>
                <a:latin typeface="Times New Roman" panose="02020603050405020304" pitchFamily="18" charset="0"/>
              </a:rPr>
              <a:t>музыкального руководителя</a:t>
            </a:r>
            <a:endParaRPr lang="ru-RU" sz="2000" b="1" i="0" dirty="0">
              <a:effectLst/>
              <a:latin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b="1" dirty="0" err="1">
                <a:latin typeface="Times New Roman" panose="02020603050405020304" pitchFamily="18" charset="0"/>
              </a:rPr>
              <a:t>Газимагомедовой</a:t>
            </a:r>
            <a:r>
              <a:rPr lang="ru-RU" b="1" dirty="0">
                <a:latin typeface="Times New Roman" panose="02020603050405020304" pitchFamily="18" charset="0"/>
              </a:rPr>
              <a:t> Патимат </a:t>
            </a:r>
            <a:r>
              <a:rPr lang="ru-RU" b="1" dirty="0" err="1">
                <a:latin typeface="Times New Roman" panose="02020603050405020304" pitchFamily="18" charset="0"/>
              </a:rPr>
              <a:t>Раджабовны</a:t>
            </a:r>
            <a:endParaRPr lang="ru-RU" sz="2000" b="1" i="0" dirty="0"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3367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79B5D8B-B959-43F7-AFA7-16BE7A93E0DA}"/>
              </a:ext>
            </a:extLst>
          </p:cNvPr>
          <p:cNvSpPr txBox="1"/>
          <p:nvPr/>
        </p:nvSpPr>
        <p:spPr>
          <a:xfrm>
            <a:off x="179512" y="260648"/>
            <a:ext cx="8784976" cy="67197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340610" algn="r"/>
            <a:r>
              <a:rPr lang="ru-RU" sz="16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Встреча с музыкой, встреча с прекрасным, прекрасное в музыке, музыка в прекрасном...</a:t>
            </a:r>
          </a:p>
          <a:p>
            <a:pPr indent="2340610" algn="r"/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680"/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МДОУ ДС №16 «Искорка» я работаю в должности музыкального руководителя с 2023 года. На протяжении всего времени работы с дошкольниками придерживаюсь главного принципа – занятия музыкой должны, прежде всего, доставлять детям радость. Это – главное условие их музыкального развития. Только при этом условии можно «зажечь» ребенка на всю жизнь любовью и интересом к музыке, сформировать потребность в ней, успешно развивать музыкальные способности.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680"/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Музыкальная деятельность дошкольников, которая присутствует на моих занятиях – это различные способы, средства познания детьми музыкального искусства (а через него и окружающей жизни, и самого себя), поэтому основной целью моей педагогической деятельности является: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150"/>
              </a:spcBef>
              <a:spcAft>
                <a:spcPts val="1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Игровое, творческое развитие личностного потенциала ребенка, его природной музыкальности, развитие способности к творческому самовыражению, как условие его радостного бытия и дальнейшей успешной реализации в жизни.</a:t>
            </a:r>
          </a:p>
          <a:p>
            <a:pPr marL="342900" lvl="0" indent="-342900">
              <a:spcBef>
                <a:spcPts val="150"/>
              </a:spcBef>
              <a:spcAft>
                <a:spcPts val="1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Осуществлению этой цели помогает мне решение следующих </a:t>
            </a:r>
            <a:r>
              <a:rPr lang="ru-RU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задач: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Приобщение к музыкальному искусству через разностороннюю музыкально-творческую деятельность в синкретических формах (русский народный фольклор, фольклор других народов, классическая музыка зарубежных и русских композиторов, детская современная музыка);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150"/>
              </a:spcBef>
              <a:spcAft>
                <a:spcPts val="1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Воспитание интереса и любви к музыке;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150"/>
              </a:spcBef>
              <a:spcAft>
                <a:spcPts val="1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креативных способностей: творческого воображения и фантазии, потребности к самовыражению в различных видах художественно-творческой деятельности;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150"/>
              </a:spcBef>
              <a:spcAft>
                <a:spcPts val="1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нравственно-коммуникативных качеств личности: способности к 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самопереживанию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ответственности, толерантности и др.;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558497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D77F53A-AC23-4E95-A6C1-CD0E5DFC460E}"/>
              </a:ext>
            </a:extLst>
          </p:cNvPr>
          <p:cNvSpPr txBox="1"/>
          <p:nvPr/>
        </p:nvSpPr>
        <p:spPr>
          <a:xfrm>
            <a:off x="179512" y="548680"/>
            <a:ext cx="8784976" cy="60888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spcBef>
                <a:spcPts val="150"/>
              </a:spcBef>
              <a:spcAft>
                <a:spcPts val="1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эмоциональной сферы, эмпатии;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150"/>
              </a:spcBef>
              <a:spcAft>
                <a:spcPts val="1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музыкальных способностей детей в основных видах музыкальной деятельности;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150"/>
              </a:spcBef>
              <a:spcAft>
                <a:spcPts val="1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Профилактика и коррекция индивидуальных проблем развития средствами музыки (в случае необходимости);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680"/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Реализацию своих задач я осуществляю через выполнение программы музыкального воспитания детей дошкольного возраста разработанной в соответствии с Федеральным государственным образовательным стандартом дошкольного образования</a:t>
            </a:r>
          </a:p>
          <a:p>
            <a:pPr indent="360680"/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Творчески внедряю в воспитательно-образовательный процесс элементы парциальных программ: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150"/>
              </a:spcBef>
              <a:spcAft>
                <a:spcPts val="1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И. 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Каплуновой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Новоскольцевой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«Ладушки», цель которой - музыкально-творческое развитие детей в процессе различных видов музыкальной деятельности: музыкально-ритмических движений, инструментального музицирования, пения, слушания музыки, музыкально-игровой деятельности (плясок, игр, хороводов);</a:t>
            </a:r>
          </a:p>
          <a:p>
            <a:pPr marL="342900" lvl="0" indent="-342900">
              <a:spcBef>
                <a:spcPts val="150"/>
              </a:spcBef>
              <a:spcAft>
                <a:spcPts val="1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О.П. 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Радыновой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«Музыкальные шедевры», поскольку в настоящее время это единственная программа по слушанию музыки, целью которой является – формирование основ музыкальной культуры детей дошкольного возраста.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680"/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процессе музыкально-ритмического воспитания использую программу:</a:t>
            </a:r>
          </a:p>
          <a:p>
            <a:pPr marL="360680"/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150"/>
              </a:spcBef>
              <a:spcAft>
                <a:spcPts val="1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«Ритмическая мозаика» А.И. Бурениной, программа направлена на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850"/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художественно-творческих основ личности, что способствует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850"/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психологическому раскрепощению каждого ребёнка.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150"/>
              </a:spcBef>
              <a:spcAft>
                <a:spcPts val="1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60680"/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00954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763F310-1A8A-4F19-857D-8CDF150765C2}"/>
              </a:ext>
            </a:extLst>
          </p:cNvPr>
          <p:cNvSpPr txBox="1"/>
          <p:nvPr/>
        </p:nvSpPr>
        <p:spPr>
          <a:xfrm>
            <a:off x="143508" y="230545"/>
            <a:ext cx="8856984" cy="66274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0680"/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соответствии ФГОС ДО, опираясь на все выше перечисленные программы, мною была разработана собственная рабочая программа по реализации основной образовательной программы дошкольного образования в направлении «Музыка» для детей от 2 до 7 лет.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своей работе я придерживаюсь мнения, что каждый ребенок обладает своеобразным сочетанием способностей и личностных качеств. Мне как педагогу важно заметить и развить все лучшее, заложенное от природы. Для этого в своей педагогической деятельности я, используя 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различные </a:t>
            </a:r>
            <a:r>
              <a:rPr lang="ru-RU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методы 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(наглядно-слуховой; словесный; практический; метод анализа и сравнения), </a:t>
            </a:r>
            <a:r>
              <a:rPr lang="ru-RU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формы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(групповая, подгрупповая, индивидуальная) образовательного процесса. Наряду с этим внедряю в свою практику инновационные педагогические технологии</a:t>
            </a:r>
          </a:p>
          <a:p>
            <a:pPr marL="342900" lvl="0" indent="-342900">
              <a:spcBef>
                <a:spcPts val="150"/>
              </a:spcBef>
              <a:spcAft>
                <a:spcPts val="1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Здоровьесберегающие технологии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680"/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Особенно актуально применение данных технологий в работе с детьми дошкольного возраста. Почти у каждого ребенка имеются речевые нарушения. Поэтому очень я активно внедряю в свой педагогический процесс наиболее эффективные технологии 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здоровьесбережения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150"/>
              </a:spcBef>
              <a:spcAft>
                <a:spcPts val="1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Логоритмика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(метод преодоления речевых нарушений путем   развития двигательной сферы в сочетании со словом и музыкой);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150"/>
              </a:spcBef>
              <a:spcAft>
                <a:spcPts val="1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Валеологические песенки- распевки;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150"/>
              </a:spcBef>
              <a:spcAft>
                <a:spcPts val="1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Пальчиковая гимнастика (развитие мелкой моторики);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150"/>
              </a:spcBef>
              <a:spcAft>
                <a:spcPts val="1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Психогимнастика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(мимические упражнения; релаксация; коммуникативные игра и танцы)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150"/>
              </a:spcBef>
              <a:spcAft>
                <a:spcPts val="1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Дыхательная и артикуляционная гимнастика (дыхание влияет на звукопроизношение, артикуляцию и развитие голоса);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150"/>
              </a:spcBef>
              <a:spcAft>
                <a:spcPts val="1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речевые игры, 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фонопедические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упражнения, при помощи которых дети учатся выражать голосом и мимикой свои эмоции, к которым постепенно добавляется имитационно-двигательная активность.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150"/>
              </a:spcBef>
              <a:spcAft>
                <a:spcPts val="1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ритмопластика, 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ритмодекламация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импровизационно-двигательные танцы.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6781149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27F457E-76E5-4211-B63F-0F41F8F2ECEE}"/>
              </a:ext>
            </a:extLst>
          </p:cNvPr>
          <p:cNvSpPr txBox="1"/>
          <p:nvPr/>
        </p:nvSpPr>
        <p:spPr>
          <a:xfrm>
            <a:off x="179512" y="332656"/>
            <a:ext cx="8784976" cy="6437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ts val="150"/>
              </a:spcBef>
              <a:spcAft>
                <a:spcPts val="1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Игровые технологии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150"/>
              </a:spcBef>
              <a:spcAft>
                <a:spcPts val="1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своей практике применяю данную технологию, чтобы облегчить детям понимание содержания музыкального произведения и его художественных особенностей. Для того чтобы достаточно трудоёмкие процессы слушания музыки или её разучивания не оказались утомительными (активное слушание, музыкально-образные этюды, где дети изображают животных в «Королевском марше льва» Чайковского, «Куры и петухи» К. Сен-Санса, героев сказок П. Чайковского, детские игры А. Гречанинов « Верхом на лошадке», «Маленький комар» и другие.)</a:t>
            </a:r>
          </a:p>
          <a:p>
            <a:pPr marL="342900" lvl="0" indent="-342900">
              <a:spcBef>
                <a:spcPts val="150"/>
              </a:spcBef>
              <a:spcAft>
                <a:spcPts val="1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Информационно-коммуникативные технологии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680"/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своей педагогической деятельности я постоянно нахожусь в поиске интересных и нетрадиционных путей творческого взаимодействия с детьми. Меня волнуют такие вопросы: «Как сделать так, чтобы каждое музыкальное занятие было интересным для детей?», «Как ненавязчиво, легко и просто рассказать им о музыке? В этом мне помогает использование информационно-коммуникационных технологий.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680"/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Применение ИКТ усиливает положительную мотивацию обучения, активизирует познавательную деятельность детей, делает образовательную деятельность более эмоционально-насыщенной и полноценной, наиболее наглядной, способствует повышению качеству образования.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связи с этим мною была выбрана тема самообразования «Использование информационно-коммуникативных технологий в работе музыкального руководителя в условиях ФГОС ДО и ФОП ДО». Использование ИКТ открывает новые возможности музыкального образования не только для детей, но и для самого педагога. В своей практике я использую ИКТ практически во всех видах музыкальной деятельности, мною разработаны авторские сценарии занятий  и утренников, сюжетная линия которых подразумевает использование мультимедийного экрана (появление интерактивных героев, смена декораций через экран, сюрпризные моменты).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13633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F2E39D6-4319-4828-83D5-6B7A42C41E6D}"/>
              </a:ext>
            </a:extLst>
          </p:cNvPr>
          <p:cNvSpPr txBox="1"/>
          <p:nvPr/>
        </p:nvSpPr>
        <p:spPr>
          <a:xfrm>
            <a:off x="107504" y="44624"/>
            <a:ext cx="8784976" cy="73558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0680"/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Прошла обучение по курсу « Методика музыкального воспитания с учетом требований ФГОС ДО и ФОП ДО»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680"/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Принимала участие в конкурсе « ИКТ- компетентность педагога в условиях ФГОС» заняла 2 место.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680"/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Создала свою страничку на сайте </a:t>
            </a:r>
            <a:r>
              <a:rPr lang="en-US" sz="1400" dirty="0" smtClean="0">
                <a:hlinkClick r:id="rId2"/>
              </a:rPr>
              <a:t>https</a:t>
            </a:r>
            <a:r>
              <a:rPr lang="en-US" sz="1400" dirty="0" smtClean="0">
                <a:hlinkClick r:id="rId2"/>
              </a:rPr>
              <a:t>://sad-16.ru/</a:t>
            </a:r>
            <a:r>
              <a:rPr lang="en-US" sz="1400" b="1" dirty="0" smtClean="0">
                <a:hlinkClick r:id="rId2"/>
              </a:rPr>
              <a:t>vg24</a:t>
            </a:r>
            <a:r>
              <a:rPr lang="en-US" sz="1400" dirty="0" smtClean="0">
                <a:hlinkClick r:id="rId2"/>
              </a:rPr>
              <a:t>/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где 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размещены мои учебно-методические материалы, разработки, нормативная документация, портфолио, сценарии праздников и развлечений.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Использование инновационных технологий</a:t>
            </a:r>
            <a:r>
              <a:rPr lang="ru-RU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помогает реализовать личностно-ориентированный подход к детям, обеспечивая индивидуализацию и дифференциацию педагогического процесса с учетом способностей и уровня развития дошкольников. Благодаря использованию инновационных педагогических технологий образовательный процесс становится результативным, эффективным, целостным, системным.</a:t>
            </a:r>
          </a:p>
          <a:p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Результатом использования современных образовательных технологий считаю: стабильное положительное динамическое развитие музыкальности детей.</a:t>
            </a:r>
          </a:p>
          <a:p>
            <a:pPr indent="360680" algn="l"/>
            <a:r>
              <a:rPr lang="ru-RU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Очень важной частью своей работы считаю работу с родителями. Для оказания поддержки и помощи усилиям семьи в музыкально эстетическом воспитании ребенка, я выступаю на родительских собраниях, провожу индивидуальные консультации, в дни открытых дверей провожу открытые показы НОД. Привлекаю родителей и к подготовке и участию в праздничных утренниках и развлечениях, провожу работу по педагогическому просвещению родителей. В информационные уголки в группах, в музыкальном зале детского сада помещаю брошюры, материалы и консультации.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Проводила такие праздники как: День любви, семьи и верности (рассказ о Петре и Февронии). День знаний, День дошкольного работника, Осень в гости к нам пришла , День народного единства , День матери .</a:t>
            </a:r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360680" algn="l"/>
            <a:r>
              <a:rPr lang="ru-RU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дальнейшем наметила следующие перспективы в своей деятельности:</a:t>
            </a:r>
            <a:endParaRPr lang="ru-RU" sz="16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l">
              <a:buFont typeface="Arial" panose="020B0604020202020204" pitchFamily="34" charset="0"/>
              <a:buChar char="•"/>
            </a:pPr>
            <a:r>
              <a:rPr lang="ru-RU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цикл интегрированных занятий, развлечений, музыкально-интерактивных игр с использованием ИКТ;</a:t>
            </a:r>
            <a:endParaRPr lang="ru-RU" sz="16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l">
              <a:buFont typeface="Arial" panose="020B0604020202020204" pitchFamily="34" charset="0"/>
              <a:buChar char="•"/>
            </a:pPr>
            <a:r>
              <a:rPr lang="ru-RU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продолжить работу по развитию чувства ритма у детей дошкольного </a:t>
            </a:r>
            <a:r>
              <a:rPr lang="ru-RU" sz="16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возроста</a:t>
            </a:r>
            <a:r>
              <a:rPr lang="ru-RU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4647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3C416A0-9DA0-4D37-88F8-D76D77C80852}"/>
              </a:ext>
            </a:extLst>
          </p:cNvPr>
          <p:cNvSpPr txBox="1"/>
          <p:nvPr/>
        </p:nvSpPr>
        <p:spPr>
          <a:xfrm>
            <a:off x="1835696" y="2636912"/>
            <a:ext cx="458749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xmlns="" val="216508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92A0C31A-AEC0-40E3-8A56-43A2E28D5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620688"/>
            <a:ext cx="3168352" cy="423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5087972-E178-4223-BC2A-78F372614405}"/>
              </a:ext>
            </a:extLst>
          </p:cNvPr>
          <p:cNvSpPr txBox="1"/>
          <p:nvPr/>
        </p:nvSpPr>
        <p:spPr>
          <a:xfrm>
            <a:off x="4283968" y="2832710"/>
            <a:ext cx="475252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i="0" dirty="0">
                <a:effectLst/>
                <a:latin typeface="times new roman" panose="02020603050405020304" pitchFamily="18" charset="0"/>
              </a:rPr>
              <a:t>Газимагомедова Патимат </a:t>
            </a:r>
          </a:p>
          <a:p>
            <a:pPr algn="ctr"/>
            <a:r>
              <a:rPr lang="ru-RU" sz="3600" b="1" i="0" dirty="0">
                <a:effectLst/>
                <a:latin typeface="times new roman" panose="02020603050405020304" pitchFamily="18" charset="0"/>
              </a:rPr>
              <a:t>Раджабовна</a:t>
            </a:r>
            <a:endParaRPr lang="ru-RU" sz="3600" b="0" i="0" dirty="0">
              <a:effectLst/>
              <a:latin typeface="Arial" panose="020B0604020202020204" pitchFamily="34" charset="0"/>
            </a:endParaRPr>
          </a:p>
          <a:p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1517269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EC29774-3840-42C9-B23C-115B56D2BB28}"/>
              </a:ext>
            </a:extLst>
          </p:cNvPr>
          <p:cNvSpPr txBox="1"/>
          <p:nvPr/>
        </p:nvSpPr>
        <p:spPr>
          <a:xfrm>
            <a:off x="0" y="1268760"/>
            <a:ext cx="8280920" cy="3200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Мое педагогическое кредо:</a:t>
            </a:r>
            <a:endParaRPr lang="ru-RU" sz="3600" b="0" i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 детскую улыбку все отдам:</a:t>
            </a:r>
          </a:p>
          <a:p>
            <a:pPr algn="ctr"/>
            <a:r>
              <a:rPr lang="ru-RU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Свое тепло, </a:t>
            </a:r>
            <a:r>
              <a:rPr lang="ru-RU" sz="16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 ,заботу </a:t>
            </a:r>
            <a:r>
              <a:rPr lang="ru-RU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Я, </a:t>
            </a:r>
            <a:r>
              <a:rPr lang="ru-RU" sz="16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правда, благодарна </a:t>
            </a:r>
            <a:r>
              <a:rPr lang="ru-RU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небесам, </a:t>
            </a:r>
          </a:p>
          <a:p>
            <a:pPr algn="ctr"/>
            <a:r>
              <a:rPr lang="ru-RU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Что подсказали мне эту работу!</a:t>
            </a:r>
          </a:p>
          <a:p>
            <a:pPr algn="ctr"/>
            <a:endParaRPr lang="ru-RU" sz="16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Мой девиз:</a:t>
            </a:r>
            <a:endParaRPr lang="ru-RU" sz="3600" b="0" i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 детьми всегда должна быть рядом, даря тепло и согревая взглядом.</a:t>
            </a:r>
          </a:p>
          <a:p>
            <a:pPr algn="ctr"/>
            <a:r>
              <a:rPr lang="ru-RU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Их в мир прекрасного вести, и помнить заповедь «Не навреди»</a:t>
            </a:r>
          </a:p>
          <a:p>
            <a:pPr algn="l"/>
            <a:r>
              <a:rPr lang="ru-RU" b="0" i="0" dirty="0">
                <a:solidFill>
                  <a:srgbClr val="3F4141"/>
                </a:solidFill>
                <a:effectLst/>
                <a:latin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3348023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EF8BA8F-E5F8-40EF-ABEF-C4FE24A9DB79}"/>
              </a:ext>
            </a:extLst>
          </p:cNvPr>
          <p:cNvSpPr txBox="1"/>
          <p:nvPr/>
        </p:nvSpPr>
        <p:spPr>
          <a:xfrm>
            <a:off x="827584" y="332656"/>
            <a:ext cx="7920880" cy="55399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Визитная карточка музыкального руководителя</a:t>
            </a:r>
          </a:p>
          <a:p>
            <a:pPr algn="ctr"/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Фамилия, имя, отчество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Газимагомедова Патимат Раджабовна.</a:t>
            </a:r>
          </a:p>
          <a:p>
            <a:pPr>
              <a:lnSpc>
                <a:spcPct val="150000"/>
              </a:lnSpc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рождения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19.12.1991 год. </a:t>
            </a:r>
          </a:p>
          <a:p>
            <a:pPr>
              <a:lnSpc>
                <a:spcPct val="150000"/>
              </a:lnSpc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Музыкальный работник детского сада. </a:t>
            </a:r>
          </a:p>
          <a:p>
            <a:pPr>
              <a:lnSpc>
                <a:spcPct val="150000"/>
              </a:lnSpc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Образование: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средне – специальное. </a:t>
            </a:r>
          </a:p>
          <a:p>
            <a:pPr>
              <a:lnSpc>
                <a:spcPct val="150000"/>
              </a:lnSpc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Специальность: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Музыкальный руководитель детского сада.</a:t>
            </a:r>
          </a:p>
          <a:p>
            <a:pPr>
              <a:lnSpc>
                <a:spcPct val="150000"/>
              </a:lnSpc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окончание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2012 год. </a:t>
            </a:r>
          </a:p>
          <a:p>
            <a:pPr>
              <a:lnSpc>
                <a:spcPct val="150000"/>
              </a:lnSpc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 стаж: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7месяцев. </a:t>
            </a:r>
          </a:p>
          <a:p>
            <a:pPr>
              <a:lnSpc>
                <a:spcPct val="150000"/>
              </a:lnSpc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стаж: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7месясев. </a:t>
            </a:r>
          </a:p>
          <a:p>
            <a:pPr>
              <a:lnSpc>
                <a:spcPct val="150000"/>
              </a:lnSpc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Стаж работы в детском саду «Искорка»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7 месяцев. 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данной должности музыкального руководителя: 7 месяцев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6227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2066D5A-FBF4-4A10-AA7C-6272BA14809C}"/>
              </a:ext>
            </a:extLst>
          </p:cNvPr>
          <p:cNvSpPr txBox="1"/>
          <p:nvPr/>
        </p:nvSpPr>
        <p:spPr>
          <a:xfrm>
            <a:off x="2123728" y="404664"/>
            <a:ext cx="45874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«Мои документы»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D788368-AB32-4B2F-9929-E04DDA01E2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3688" y="1700808"/>
            <a:ext cx="5169767" cy="387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2173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48431A6-C846-490D-AC21-A858E687C954}"/>
              </a:ext>
            </a:extLst>
          </p:cNvPr>
          <p:cNvSpPr txBox="1"/>
          <p:nvPr/>
        </p:nvSpPr>
        <p:spPr>
          <a:xfrm>
            <a:off x="179512" y="116632"/>
            <a:ext cx="828092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региональных, всероссийских, международных </a:t>
            </a:r>
          </a:p>
          <a:p>
            <a:pPr algn="ctr"/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профессиональных конкурсах</a:t>
            </a:r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12AB4D5-1A56-473A-A2A4-F18D408210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7824" y="1955249"/>
            <a:ext cx="3376230" cy="478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6708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614D156-BAEE-4A49-82C3-279063A38F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1383616"/>
            <a:ext cx="5083905" cy="43276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A2F6EC2-12DE-4D74-ACD8-83287BEC56AE}"/>
              </a:ext>
            </a:extLst>
          </p:cNvPr>
          <p:cNvSpPr txBox="1"/>
          <p:nvPr/>
        </p:nvSpPr>
        <p:spPr>
          <a:xfrm>
            <a:off x="2278251" y="6021288"/>
            <a:ext cx="45874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семьи, любви и верности!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73B030E-CCA5-41D5-8EE2-36198D176869}"/>
              </a:ext>
            </a:extLst>
          </p:cNvPr>
          <p:cNvSpPr txBox="1"/>
          <p:nvPr/>
        </p:nvSpPr>
        <p:spPr>
          <a:xfrm>
            <a:off x="1475656" y="459395"/>
            <a:ext cx="45874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«Фотографии»</a:t>
            </a:r>
          </a:p>
        </p:txBody>
      </p:sp>
    </p:spTree>
    <p:extLst>
      <p:ext uri="{BB962C8B-B14F-4D97-AF65-F5344CB8AC3E}">
        <p14:creationId xmlns:p14="http://schemas.microsoft.com/office/powerpoint/2010/main" xmlns="" val="1245488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9E55605-8101-4C08-A7D0-FD015A99C5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461798"/>
            <a:ext cx="7001533" cy="299133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0361BDAB-3BCA-407F-9188-085EE4041E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6372" y="3861048"/>
            <a:ext cx="4571999" cy="270933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E38FF12-7804-4C61-942D-8789E91F732B}"/>
              </a:ext>
            </a:extLst>
          </p:cNvPr>
          <p:cNvSpPr txBox="1"/>
          <p:nvPr/>
        </p:nvSpPr>
        <p:spPr>
          <a:xfrm>
            <a:off x="611560" y="4221088"/>
            <a:ext cx="35283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знаний </a:t>
            </a:r>
          </a:p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2023г</a:t>
            </a:r>
          </a:p>
        </p:txBody>
      </p:sp>
    </p:spTree>
    <p:extLst>
      <p:ext uri="{BB962C8B-B14F-4D97-AF65-F5344CB8AC3E}">
        <p14:creationId xmlns:p14="http://schemas.microsoft.com/office/powerpoint/2010/main" xmlns="" val="2714066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78171F9-1A6C-4308-853F-2CD305494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457188"/>
            <a:ext cx="6649037" cy="299666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CB7ACC7-28C0-4F49-891A-644770BEDF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9952" y="3717032"/>
            <a:ext cx="4158524" cy="299666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FC410EB-1C1A-4529-A403-2C5D162217E9}"/>
              </a:ext>
            </a:extLst>
          </p:cNvPr>
          <p:cNvSpPr txBox="1"/>
          <p:nvPr/>
        </p:nvSpPr>
        <p:spPr>
          <a:xfrm>
            <a:off x="-35659" y="3933056"/>
            <a:ext cx="45874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/>
              <a:t>« Осень в гости к нам пришла»</a:t>
            </a:r>
          </a:p>
          <a:p>
            <a:pPr algn="ctr"/>
            <a:r>
              <a:rPr lang="ru-RU" dirty="0"/>
              <a:t>2023г</a:t>
            </a:r>
          </a:p>
        </p:txBody>
      </p:sp>
    </p:spTree>
    <p:extLst>
      <p:ext uri="{BB962C8B-B14F-4D97-AF65-F5344CB8AC3E}">
        <p14:creationId xmlns:p14="http://schemas.microsoft.com/office/powerpoint/2010/main" xmlns="" val="363626466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703</TotalTime>
  <Words>872</Words>
  <Application>Microsoft Office PowerPoint</Application>
  <PresentationFormat>Экран (4:3)</PresentationFormat>
  <Paragraphs>100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народного единства</dc:title>
  <dc:creator>Jenya</dc:creator>
  <cp:lastModifiedBy>CityLine</cp:lastModifiedBy>
  <cp:revision>74</cp:revision>
  <dcterms:created xsi:type="dcterms:W3CDTF">2014-11-05T06:29:21Z</dcterms:created>
  <dcterms:modified xsi:type="dcterms:W3CDTF">2023-11-29T13:26:44Z</dcterms:modified>
</cp:coreProperties>
</file>